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3" r:id="rId9"/>
    <p:sldId id="381" r:id="rId10"/>
    <p:sldId id="382" r:id="rId11"/>
    <p:sldId id="393" r:id="rId12"/>
    <p:sldId id="388" r:id="rId13"/>
    <p:sldId id="385" r:id="rId14"/>
    <p:sldId id="386" r:id="rId15"/>
    <p:sldId id="387" r:id="rId16"/>
    <p:sldId id="389" r:id="rId17"/>
    <p:sldId id="390" r:id="rId18"/>
    <p:sldId id="391" r:id="rId19"/>
    <p:sldId id="395" r:id="rId20"/>
    <p:sldId id="397" r:id="rId21"/>
    <p:sldId id="396" r:id="rId22"/>
    <p:sldId id="399" r:id="rId23"/>
    <p:sldId id="400" r:id="rId24"/>
    <p:sldId id="392" r:id="rId25"/>
    <p:sldId id="363" r:id="rId2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32" autoAdjust="0"/>
    <p:restoredTop sz="95126" autoAdjust="0"/>
  </p:normalViewPr>
  <p:slideViewPr>
    <p:cSldViewPr snapToGrid="0" snapToObjects="1">
      <p:cViewPr>
        <p:scale>
          <a:sx n="81" d="100"/>
          <a:sy n="81" d="100"/>
        </p:scale>
        <p:origin x="-82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2026-07-26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25C9D7-8BA3-D289-C98D-4EC2130F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3A9550A-DB62-98EE-51D0-8F00667A2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965FD5-8260-AC70-CDB6-34DFAB978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E348FE3-BCE8-4616-C125-00701A8BC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42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EBB8829-607E-F0D6-BA01-0ABAD75BE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C158B2F-F7FA-A379-99C6-88FC070B8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C5513C0-AB85-0D2A-4EDF-FD987414A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6B1D3C0-6211-D0DF-FD21-A3BF39185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93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C90B5F-F168-4C48-B48E-0458BC67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2E0E44D-C496-4A5C-36DA-691C7CE93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AB4DBCF-20D7-1D2A-9E7B-EFD939D0A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CCB3201-B0D0-984B-34E7-98117AF56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765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D2672B-F547-B169-5A38-E07D8A46A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106EF00-3D78-EED9-6659-C15BA4B89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9B90A6B-C452-8A9B-4826-3DCBDC71E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B195C4F-939B-A900-BF4D-3676299A8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0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F5E016-8487-E3D9-ED39-E4EDD2AB9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9350404-DDD0-24A3-3B79-ABC5C849C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2A84989-699B-EA95-954A-F03C6CD07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A6966B5-3E4A-63C0-B8DC-F5343A237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6118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1D588B-0C3D-B9CC-15AD-D76DD5255636}"/>
              </a:ext>
            </a:extLst>
          </p:cNvPr>
          <p:cNvSpPr txBox="1"/>
          <p:nvPr userDrawn="1"/>
        </p:nvSpPr>
        <p:spPr>
          <a:xfrm>
            <a:off x="5730241" y="6257419"/>
            <a:ext cx="1721484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Franschhoek Valley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8A691F-C211-3BCC-2D82-47B758EB8D8F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574095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1B09B1A-D25E-7EB7-1A9B-96A380EBE400}"/>
              </a:ext>
            </a:extLst>
          </p:cNvPr>
          <p:cNvSpPr txBox="1"/>
          <p:nvPr userDrawn="1"/>
        </p:nvSpPr>
        <p:spPr>
          <a:xfrm>
            <a:off x="5730241" y="6257419"/>
            <a:ext cx="1721484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Franschhoek Valley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E628B5E-19E4-1310-1F5A-2D11FAE71559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FRANSCHHOEK VALLEY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2"/>
            <a:ext cx="7921624" cy="9452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Coastal</a:t>
            </a:r>
            <a:endParaRPr lang="en-ZA" dirty="0">
              <a:solidFill>
                <a:srgbClr val="5C3719"/>
              </a:solidFill>
              <a:latin typeface="Avenir Next LT Pro Light" panose="020B0304020202020204" pitchFamily="34" charset="77"/>
            </a:endParaRPr>
          </a:p>
        </p:txBody>
      </p:sp>
      <p:sp>
        <p:nvSpPr>
          <p:cNvPr id="6" name="Subtitle 23">
            <a:extLst>
              <a:ext uri="{FF2B5EF4-FFF2-40B4-BE49-F238E27FC236}">
                <a16:creationId xmlns:a16="http://schemas.microsoft.com/office/drawing/2014/main" xmlns="" id="{0C449F8F-C71E-E711-C160-DED9EC354C73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Coastal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Franschhoek Valley</a:t>
            </a:r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ANSCHHOEK VALLEY5.jpg">
            <a:extLst>
              <a:ext uri="{FF2B5EF4-FFF2-40B4-BE49-F238E27FC236}">
                <a16:creationId xmlns:a16="http://schemas.microsoft.com/office/drawing/2014/main" xmlns="" id="{A3662A93-0158-124D-E812-1D2BB4A99A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05" t="8576" r="11732" b="1947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C58AF282-2553-F2A5-93F9-22410208EE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district of Franschhoek has retained its </a:t>
            </a:r>
            <a:br>
              <a:rPr lang="en-ZA" dirty="0"/>
            </a:br>
            <a:r>
              <a:rPr lang="en-ZA" dirty="0"/>
              <a:t>French Huguenot character.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xmlns="" id="{A784FB3E-20DB-500D-EFD7-BD0E3BC7DF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This French heritage is reflected in the names of many of the wine farms, guesthouses and restaurants.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2B82EA5-4D86-6EB2-C62B-EAB70D625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" t="7014" r="5643" b="16405"/>
          <a:stretch>
            <a:fillRect/>
          </a:stretch>
        </p:blipFill>
        <p:spPr>
          <a:xfrm>
            <a:off x="611188" y="368300"/>
            <a:ext cx="792162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740839"/>
            <a:ext cx="4572219" cy="1089025"/>
          </a:xfrm>
        </p:spPr>
        <p:txBody>
          <a:bodyPr>
            <a:normAutofit/>
          </a:bodyPr>
          <a:lstStyle/>
          <a:p>
            <a:r>
              <a:rPr lang="en-ZA" dirty="0"/>
              <a:t>Franschhoek offers visitors numerous walks and biking trails in the surrounding mountains and many farms in the valley offer trout fishing in streams and dams, as well as horse riding.</a:t>
            </a:r>
          </a:p>
        </p:txBody>
      </p:sp>
      <p:pic>
        <p:nvPicPr>
          <p:cNvPr id="3" name="Picture 2" descr="FRANSCHHOEK VALLEY7.jpg">
            <a:extLst>
              <a:ext uri="{FF2B5EF4-FFF2-40B4-BE49-F238E27FC236}">
                <a16:creationId xmlns:a16="http://schemas.microsoft.com/office/drawing/2014/main" xmlns="" id="{E9D89EA5-2292-91AF-4CA8-8D7F3958CE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01" t="5064" r="8999" b="48357"/>
          <a:stretch>
            <a:fillRect/>
          </a:stretch>
        </p:blipFill>
        <p:spPr>
          <a:xfrm>
            <a:off x="611188" y="340164"/>
            <a:ext cx="7921625" cy="33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95957" cy="908050"/>
          </a:xfrm>
        </p:spPr>
        <p:txBody>
          <a:bodyPr/>
          <a:lstStyle/>
          <a:p>
            <a:r>
              <a:rPr lang="en-ZA" dirty="0"/>
              <a:t>The Franschhoek valley lies to the south-east </a:t>
            </a:r>
            <a:br>
              <a:rPr lang="en-ZA" dirty="0"/>
            </a:br>
            <a:r>
              <a:rPr lang="en-ZA" dirty="0"/>
              <a:t>of Paarl and is enclosed on three sides by towering mountains.</a:t>
            </a:r>
          </a:p>
        </p:txBody>
      </p:sp>
      <p:pic>
        <p:nvPicPr>
          <p:cNvPr id="2" name="Picture 1" descr="FRANSCHHOEK VALLEY8.jpg">
            <a:extLst>
              <a:ext uri="{FF2B5EF4-FFF2-40B4-BE49-F238E27FC236}">
                <a16:creationId xmlns:a16="http://schemas.microsoft.com/office/drawing/2014/main" xmlns="" id="{78885091-F1F0-8954-6513-E6F0F1AFCD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53" t="5998" r="14086" b="2151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92392" cy="908050"/>
          </a:xfrm>
        </p:spPr>
        <p:txBody>
          <a:bodyPr>
            <a:noAutofit/>
          </a:bodyPr>
          <a:lstStyle/>
          <a:p>
            <a:r>
              <a:rPr lang="en-ZA" dirty="0"/>
              <a:t>The Groot Drakenstein and Franschhoek mountains meet at the top of the valley.</a:t>
            </a:r>
          </a:p>
        </p:txBody>
      </p:sp>
      <p:pic>
        <p:nvPicPr>
          <p:cNvPr id="2" name="Picture 1" descr="FRANSCHHOEK VALLEY9.jpg">
            <a:extLst>
              <a:ext uri="{FF2B5EF4-FFF2-40B4-BE49-F238E27FC236}">
                <a16:creationId xmlns:a16="http://schemas.microsoft.com/office/drawing/2014/main" xmlns="" id="{EC724945-8C6B-0512-D2F7-6DCABE57AE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783" t="6478" r="8628" b="2663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573413" cy="908050"/>
          </a:xfrm>
        </p:spPr>
        <p:txBody>
          <a:bodyPr>
            <a:normAutofit/>
          </a:bodyPr>
          <a:lstStyle/>
          <a:p>
            <a:r>
              <a:rPr lang="en-ZA" dirty="0"/>
              <a:t>The Klein Drakenstein and Simonsberg mountains are found further down towards Paarl.</a:t>
            </a:r>
          </a:p>
        </p:txBody>
      </p:sp>
      <p:pic>
        <p:nvPicPr>
          <p:cNvPr id="3" name="Picture 2" descr="FRANSCHHOEK VALLEY10.jpg">
            <a:extLst>
              <a:ext uri="{FF2B5EF4-FFF2-40B4-BE49-F238E27FC236}">
                <a16:creationId xmlns:a16="http://schemas.microsoft.com/office/drawing/2014/main" xmlns="" id="{C1BF3CAF-0660-74AE-4C48-5EC0F965C8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7216" r="6670" b="26564"/>
          <a:stretch>
            <a:fillRect/>
          </a:stretch>
        </p:blipFill>
        <p:spPr>
          <a:xfrm>
            <a:off x="611188" y="368300"/>
            <a:ext cx="7921625" cy="454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52133" cy="908050"/>
          </a:xfrm>
        </p:spPr>
        <p:txBody>
          <a:bodyPr/>
          <a:lstStyle/>
          <a:p>
            <a:r>
              <a:rPr lang="en-ZA" dirty="0"/>
              <a:t>Streams from the higher peaks flow down to the valley floor where they converge to form the Berg River.</a:t>
            </a:r>
          </a:p>
        </p:txBody>
      </p:sp>
      <p:pic>
        <p:nvPicPr>
          <p:cNvPr id="3" name="Picture 2" descr="FRANSCHHOEK VALLEY11.jpg">
            <a:extLst>
              <a:ext uri="{FF2B5EF4-FFF2-40B4-BE49-F238E27FC236}">
                <a16:creationId xmlns:a16="http://schemas.microsoft.com/office/drawing/2014/main" xmlns="" id="{F067951E-ED6F-95F6-70C4-B6468D6685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93" t="7011" r="8362" b="39077"/>
          <a:stretch>
            <a:fillRect/>
          </a:stretch>
        </p:blipFill>
        <p:spPr>
          <a:xfrm>
            <a:off x="611188" y="368300"/>
            <a:ext cx="7921625" cy="369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489007" cy="908050"/>
          </a:xfrm>
        </p:spPr>
        <p:txBody>
          <a:bodyPr>
            <a:noAutofit/>
          </a:bodyPr>
          <a:lstStyle/>
          <a:p>
            <a:r>
              <a:rPr lang="en-ZA" dirty="0"/>
              <a:t>The river is fast-flowing in winter when snow caps the peaks.</a:t>
            </a:r>
          </a:p>
        </p:txBody>
      </p:sp>
      <p:pic>
        <p:nvPicPr>
          <p:cNvPr id="3" name="Picture 2" descr="FRANSCHHOEK VALLEY12.jpg">
            <a:extLst>
              <a:ext uri="{FF2B5EF4-FFF2-40B4-BE49-F238E27FC236}">
                <a16:creationId xmlns:a16="http://schemas.microsoft.com/office/drawing/2014/main" xmlns="" id="{7BFC49D7-E4BA-D356-DA17-F7D4201EDD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88" t="6615" r="10288" b="2120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849523" cy="908050"/>
          </a:xfrm>
        </p:spPr>
        <p:txBody>
          <a:bodyPr>
            <a:normAutofit/>
          </a:bodyPr>
          <a:lstStyle/>
          <a:p>
            <a:r>
              <a:rPr lang="en-ZA" dirty="0"/>
              <a:t>The entire picturesque village of Elim, which is a Moravian mission settlement that was founded in 1824, is a national monument.</a:t>
            </a:r>
          </a:p>
        </p:txBody>
      </p:sp>
      <p:pic>
        <p:nvPicPr>
          <p:cNvPr id="3" name="Picture 2" descr="FRANSCHHOEK VALLEY13.jpg">
            <a:extLst>
              <a:ext uri="{FF2B5EF4-FFF2-40B4-BE49-F238E27FC236}">
                <a16:creationId xmlns:a16="http://schemas.microsoft.com/office/drawing/2014/main" xmlns="" id="{5B639767-1E17-1FEA-39D5-B47A350B15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2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93918" cy="908050"/>
          </a:xfrm>
        </p:spPr>
        <p:txBody>
          <a:bodyPr>
            <a:normAutofit/>
          </a:bodyPr>
          <a:lstStyle/>
          <a:p>
            <a:r>
              <a:rPr lang="en-ZA" dirty="0"/>
              <a:t>The average rainfall is between 900–1 050 mm and the mean February temperature is 23⁰C. 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49ED003-D963-1065-B927-9710C2CA7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t="7005" r="6670" b="45025"/>
          <a:stretch>
            <a:fillRect/>
          </a:stretch>
        </p:blipFill>
        <p:spPr>
          <a:xfrm>
            <a:off x="611188" y="368300"/>
            <a:ext cx="7921625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A3C83B59-9F13-55D2-4B7D-C218E27E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558153" cy="908050"/>
          </a:xfrm>
        </p:spPr>
        <p:txBody>
          <a:bodyPr>
            <a:normAutofit/>
          </a:bodyPr>
          <a:lstStyle/>
          <a:p>
            <a:r>
              <a:rPr lang="en-ZA" dirty="0"/>
              <a:t>The climate and soil conditions vary considerably. Vines are planted on the banks of rivers and up mountain slopes, resulting in a wide range of wines.</a:t>
            </a:r>
          </a:p>
          <a:p>
            <a:endParaRPr lang="en-GB" dirty="0"/>
          </a:p>
        </p:txBody>
      </p:sp>
      <p:pic>
        <p:nvPicPr>
          <p:cNvPr id="3" name="Picture 2" descr="FRANSCHHOEK VALLEY15.jpg">
            <a:extLst>
              <a:ext uri="{FF2B5EF4-FFF2-40B4-BE49-F238E27FC236}">
                <a16:creationId xmlns:a16="http://schemas.microsoft.com/office/drawing/2014/main" xmlns="" id="{59820D25-335F-A4DF-DFFA-D963FF1BAB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65" t="6596" r="10411" b="21274"/>
          <a:stretch>
            <a:fillRect/>
          </a:stretch>
        </p:blipFill>
        <p:spPr>
          <a:xfrm>
            <a:off x="611188" y="368300"/>
            <a:ext cx="792162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844630-29B9-0AFF-3BE3-3493230C0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2737CD1-7AE0-D60E-73F7-AE6620B07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671887" cy="908050"/>
          </a:xfrm>
        </p:spPr>
        <p:txBody>
          <a:bodyPr>
            <a:normAutofit/>
          </a:bodyPr>
          <a:lstStyle/>
          <a:p>
            <a:r>
              <a:rPr lang="en-ZA" dirty="0"/>
              <a:t>The most widely planted white-wine varieties are Chardonnay, Sauvignon Blanc and Semillon.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33963B1-3285-B872-60A5-372A2666A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0" t="7337" r="7028" b="2134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60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B57A36-CD14-F421-ADC9-3013C23F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DDCD34EE-E150-62A0-39E5-FA63A8EDB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489008" cy="908050"/>
          </a:xfrm>
        </p:spPr>
        <p:txBody>
          <a:bodyPr>
            <a:normAutofit/>
          </a:bodyPr>
          <a:lstStyle/>
          <a:p>
            <a:r>
              <a:rPr lang="en-ZA" dirty="0"/>
              <a:t>There are Semillon vines in the valley that are over 100 years old.</a:t>
            </a:r>
          </a:p>
        </p:txBody>
      </p:sp>
      <p:pic>
        <p:nvPicPr>
          <p:cNvPr id="3" name="Picture 2" descr="FRANSCHHOEK VALLEY17.jpg">
            <a:extLst>
              <a:ext uri="{FF2B5EF4-FFF2-40B4-BE49-F238E27FC236}">
                <a16:creationId xmlns:a16="http://schemas.microsoft.com/office/drawing/2014/main" xmlns="" id="{F6EC5655-6250-246A-E5C5-28BD43747F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837" t="6739" r="6243" b="1971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65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0E7057-E87C-A854-A203-2B9A85FD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9793E57-EB47-0A0B-884C-48F96C059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671887" cy="908050"/>
          </a:xfrm>
        </p:spPr>
        <p:txBody>
          <a:bodyPr>
            <a:noAutofit/>
          </a:bodyPr>
          <a:lstStyle/>
          <a:p>
            <a:r>
              <a:rPr lang="en-ZA" dirty="0"/>
              <a:t>Cabernet Sauvignon, Shiraz and Merlot are the most widely planted red-wine varieties.</a:t>
            </a:r>
          </a:p>
        </p:txBody>
      </p:sp>
      <p:pic>
        <p:nvPicPr>
          <p:cNvPr id="3" name="Picture 2" descr="FRANSCHHOEK VALLEY18.jpg">
            <a:extLst>
              <a:ext uri="{FF2B5EF4-FFF2-40B4-BE49-F238E27FC236}">
                <a16:creationId xmlns:a16="http://schemas.microsoft.com/office/drawing/2014/main" xmlns="" id="{18C8AFDE-CA70-7752-7F02-E33433A712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7218" r="6670" b="32718"/>
          <a:stretch>
            <a:fillRect/>
          </a:stretch>
        </p:blipFill>
        <p:spPr>
          <a:xfrm>
            <a:off x="611188" y="368300"/>
            <a:ext cx="7921625" cy="411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86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86D17B5-73F7-3FC2-DF57-864C29CF7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ANSCHHOEK VALLEY19.jpg">
            <a:extLst>
              <a:ext uri="{FF2B5EF4-FFF2-40B4-BE49-F238E27FC236}">
                <a16:creationId xmlns:a16="http://schemas.microsoft.com/office/drawing/2014/main" xmlns="" id="{EB0753F5-49A5-1451-1949-48C13DF3FB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975" r="6670" b="35998"/>
          <a:stretch>
            <a:fillRect/>
          </a:stretch>
        </p:blipFill>
        <p:spPr>
          <a:xfrm>
            <a:off x="611188" y="368300"/>
            <a:ext cx="7921625" cy="3910818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2EA34C26-52AE-6177-B533-1DF630474A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valley is recognised for the quality of its Cabernet Sauvignon and Semillon.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911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B80707-4705-789D-8780-54C7DD92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9385BAB-4226-4075-6E09-A8C6BB6A5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313019" cy="908050"/>
          </a:xfrm>
        </p:spPr>
        <p:txBody>
          <a:bodyPr>
            <a:normAutofit/>
          </a:bodyPr>
          <a:lstStyle/>
          <a:p>
            <a:r>
              <a:rPr lang="en-ZA" dirty="0"/>
              <a:t>Franschhoek is also regarded as one of South Africa’s leading Cap Classique producing areas and has its own Cap Classique route.</a:t>
            </a:r>
          </a:p>
          <a:p>
            <a:endParaRPr lang="en-ZA" dirty="0"/>
          </a:p>
        </p:txBody>
      </p:sp>
      <p:pic>
        <p:nvPicPr>
          <p:cNvPr id="3" name="Picture 2" descr="FRANSCHHOEK VALLEY20.jpg">
            <a:extLst>
              <a:ext uri="{FF2B5EF4-FFF2-40B4-BE49-F238E27FC236}">
                <a16:creationId xmlns:a16="http://schemas.microsoft.com/office/drawing/2014/main" xmlns="" id="{E905CCC1-3D46-7BFF-A745-6D59038237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807" r="6670" b="42564"/>
          <a:stretch>
            <a:fillRect/>
          </a:stretch>
        </p:blipFill>
        <p:spPr>
          <a:xfrm>
            <a:off x="611188" y="368300"/>
            <a:ext cx="7921625" cy="347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4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3" name="Picture 2" descr="FRANSCHHOEK VALLEY21.jpg">
            <a:extLst>
              <a:ext uri="{FF2B5EF4-FFF2-40B4-BE49-F238E27FC236}">
                <a16:creationId xmlns:a16="http://schemas.microsoft.com/office/drawing/2014/main" xmlns="" id="{FFF7270E-14EC-7387-A3B8-59F53D20D5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82" t="6575" r="7665" b="21666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11119</TotalTime>
  <Words>410</Words>
  <Application>Microsoft Office PowerPoint</Application>
  <PresentationFormat>On-screen Show (4:3)</PresentationFormat>
  <Paragraphs>56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292</cp:revision>
  <cp:lastPrinted>2016-05-23T10:12:21Z</cp:lastPrinted>
  <dcterms:created xsi:type="dcterms:W3CDTF">2013-06-26T13:00:34Z</dcterms:created>
  <dcterms:modified xsi:type="dcterms:W3CDTF">2026-07-26T14:57:59Z</dcterms:modified>
</cp:coreProperties>
</file>